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3" r:id="rId2"/>
    <p:sldId id="434" r:id="rId3"/>
    <p:sldId id="284" r:id="rId4"/>
    <p:sldId id="281" r:id="rId5"/>
    <p:sldId id="435" r:id="rId6"/>
    <p:sldId id="436" r:id="rId7"/>
    <p:sldId id="437" r:id="rId8"/>
    <p:sldId id="283" r:id="rId9"/>
    <p:sldId id="440" r:id="rId10"/>
    <p:sldId id="441" r:id="rId11"/>
    <p:sldId id="44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CCFF"/>
    <a:srgbClr val="FFFF99"/>
    <a:srgbClr val="DDFFF1"/>
    <a:srgbClr val="FF99FF"/>
    <a:srgbClr val="C5FFE8"/>
    <a:srgbClr val="CA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3.jpeg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image" Target="../media/image3.jpeg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3.jpeg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B969E-3A0D-4A94-BF55-E37879F85E1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D38B-8E7F-4293-A350-40F1952E8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E849-2399-4F13-A7DC-39C6D84CB75C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4A1D-60B1-41B5-B20A-88E5FA933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теплового движения молекул. Уравнение состояния идеального газа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92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214282" y="0"/>
          <a:ext cx="8351838" cy="900113"/>
        </p:xfrm>
        <a:graphic>
          <a:graphicData uri="http://schemas.openxmlformats.org/presentationml/2006/ole">
            <p:oleObj spid="_x0000_s451590" name="Формула" r:id="rId3" imgW="2120900" imgH="228600" progId="Equation.3">
              <p:embed/>
            </p:oleObj>
          </a:graphicData>
        </a:graphic>
      </p:graphicFrame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928663" y="1000108"/>
          <a:ext cx="6357982" cy="4607233"/>
        </p:xfrm>
        <a:graphic>
          <a:graphicData uri="http://schemas.openxmlformats.org/presentationml/2006/ole">
            <p:oleObj spid="_x0000_s451591" name="Формула" r:id="rId4" imgW="1752600" imgH="12700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15016"/>
            <a:ext cx="9144000" cy="954107"/>
          </a:xfrm>
          <a:prstGeom prst="rect">
            <a:avLst/>
          </a:prstGeom>
          <a:solidFill>
            <a:srgbClr val="DDF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Постоянная Больцмана связывает температуру  в энергетических единицах с температурой в Кельвинах.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42" name="Object 2" descr="а1"/>
          <p:cNvGraphicFramePr>
            <a:graphicFrameLocks noChangeAspect="1"/>
          </p:cNvGraphicFramePr>
          <p:nvPr/>
        </p:nvGraphicFramePr>
        <p:xfrm>
          <a:off x="500034" y="285728"/>
          <a:ext cx="5035550" cy="1609725"/>
        </p:xfrm>
        <a:graphic>
          <a:graphicData uri="http://schemas.openxmlformats.org/presentationml/2006/ole">
            <p:oleObj spid="_x0000_s471048" name="Формула" r:id="rId3" imgW="1231366" imgH="393529" progId="Equation.3">
              <p:embed/>
            </p:oleObj>
          </a:graphicData>
        </a:graphic>
      </p:graphicFrame>
      <p:graphicFrame>
        <p:nvGraphicFramePr>
          <p:cNvPr id="471043" name="Object 3" descr="а1"/>
          <p:cNvGraphicFramePr>
            <a:graphicFrameLocks noChangeAspect="1"/>
          </p:cNvGraphicFramePr>
          <p:nvPr/>
        </p:nvGraphicFramePr>
        <p:xfrm>
          <a:off x="928662" y="2000240"/>
          <a:ext cx="2439987" cy="1609725"/>
        </p:xfrm>
        <a:graphic>
          <a:graphicData uri="http://schemas.openxmlformats.org/presentationml/2006/ole">
            <p:oleObj spid="_x0000_s471049" name="Формула" r:id="rId4" imgW="596641" imgH="393529" progId="Equation.3">
              <p:embed/>
            </p:oleObj>
          </a:graphicData>
        </a:graphic>
      </p:graphicFrame>
      <p:graphicFrame>
        <p:nvGraphicFramePr>
          <p:cNvPr id="471044" name="Object 4" descr="а1"/>
          <p:cNvGraphicFramePr>
            <a:graphicFrameLocks noChangeAspect="1"/>
          </p:cNvGraphicFramePr>
          <p:nvPr/>
        </p:nvGraphicFramePr>
        <p:xfrm>
          <a:off x="142844" y="4071942"/>
          <a:ext cx="2439987" cy="1609725"/>
        </p:xfrm>
        <a:graphic>
          <a:graphicData uri="http://schemas.openxmlformats.org/presentationml/2006/ole">
            <p:oleObj spid="_x0000_s471050" name="Формула" r:id="rId5" imgW="596641" imgH="393529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14612" y="3811012"/>
            <a:ext cx="6429388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/>
              <a:t>температура – мера средней кинетической энергии молекул.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970986"/>
              </p:ext>
            </p:extLst>
          </p:nvPr>
        </p:nvGraphicFramePr>
        <p:xfrm>
          <a:off x="0" y="0"/>
          <a:ext cx="9072594" cy="5486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072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6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04" marR="438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804" marR="4380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722" y="908720"/>
            <a:ext cx="8858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Величины, характеризующие состояние макроскопических тел без учета молекулярного строения тел (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V,p,t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</a:t>
            </a:r>
            <a:r>
              <a:rPr lang="ru-RU" sz="4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макроскопическими</a:t>
            </a:r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параметрами.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markx.narod.ru/pic/mac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30026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arkx.narod.ru/pic/v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37" y="0"/>
            <a:ext cx="8821963" cy="68226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903893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Температура характеризуют степень </a:t>
            </a:r>
            <a:r>
              <a:rPr lang="ru-RU" sz="2800" b="1" dirty="0" err="1" smtClean="0"/>
              <a:t>нагретости</a:t>
            </a:r>
            <a:r>
              <a:rPr lang="ru-RU" sz="2800" b="1" dirty="0" smtClean="0"/>
              <a:t> тел (холодное, теплое, горячее).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1543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 равновесием </a:t>
            </a:r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такое состояние, при котором все макроскопические параметры сколь угодно долго остаются неизменными.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786058"/>
            <a:ext cx="871543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характеризует состояние  теплового равновесия системы тел: все тела системы, находящиеся друг с другом в тепловом равновесии, имеют одну и ту же температуру.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6600"/>
                </a:solidFill>
              </a:rPr>
              <a:t>при тепловом равновесии именно средние кинетические энергии молекул всех газов одинаковы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3" cstate="print"/>
          <a:srcRect b="13308"/>
          <a:stretch>
            <a:fillRect/>
          </a:stretch>
        </p:blipFill>
        <p:spPr bwMode="auto">
          <a:xfrm>
            <a:off x="500034" y="2000240"/>
            <a:ext cx="8358247" cy="278608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aphicFrame>
        <p:nvGraphicFramePr>
          <p:cNvPr id="447491" name="Object 3" descr="а1"/>
          <p:cNvGraphicFramePr>
            <a:graphicFrameLocks noChangeAspect="1"/>
          </p:cNvGraphicFramePr>
          <p:nvPr/>
        </p:nvGraphicFramePr>
        <p:xfrm>
          <a:off x="2071670" y="5000636"/>
          <a:ext cx="4986338" cy="1660525"/>
        </p:xfrm>
        <a:graphic>
          <a:graphicData uri="http://schemas.openxmlformats.org/presentationml/2006/ole">
            <p:oleObj spid="_x0000_s447493" name="Формула" r:id="rId4" imgW="1218671" imgH="406224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928802"/>
            <a:ext cx="8358214" cy="584775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водород               кислород              гелий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8514" name="Object 2" descr="а1"/>
          <p:cNvGraphicFramePr>
            <a:graphicFrameLocks noChangeAspect="1"/>
          </p:cNvGraphicFramePr>
          <p:nvPr/>
        </p:nvGraphicFramePr>
        <p:xfrm>
          <a:off x="2143108" y="0"/>
          <a:ext cx="4986337" cy="1660525"/>
        </p:xfrm>
        <a:graphic>
          <a:graphicData uri="http://schemas.openxmlformats.org/presentationml/2006/ole">
            <p:oleObj spid="_x0000_s448520" name="Формула" r:id="rId3" imgW="1218671" imgH="406224" progId="Equation.3">
              <p:embed/>
            </p:oleObj>
          </a:graphicData>
        </a:graphic>
      </p:graphicFrame>
      <p:graphicFrame>
        <p:nvGraphicFramePr>
          <p:cNvPr id="448515" name="Object 3" descr="а1"/>
          <p:cNvGraphicFramePr>
            <a:graphicFrameLocks noChangeAspect="1"/>
          </p:cNvGraphicFramePr>
          <p:nvPr/>
        </p:nvGraphicFramePr>
        <p:xfrm>
          <a:off x="811213" y="1882775"/>
          <a:ext cx="2595562" cy="1609725"/>
        </p:xfrm>
        <a:graphic>
          <a:graphicData uri="http://schemas.openxmlformats.org/presentationml/2006/ole">
            <p:oleObj spid="_x0000_s448521" name="Формула" r:id="rId4" imgW="634725" imgH="393529" progId="Equation.3">
              <p:embed/>
            </p:oleObj>
          </a:graphicData>
        </a:graphic>
      </p:graphicFrame>
      <p:graphicFrame>
        <p:nvGraphicFramePr>
          <p:cNvPr id="448516" name="Object 4" descr="а1"/>
          <p:cNvGraphicFramePr>
            <a:graphicFrameLocks noChangeAspect="1"/>
          </p:cNvGraphicFramePr>
          <p:nvPr/>
        </p:nvGraphicFramePr>
        <p:xfrm>
          <a:off x="5000628" y="1857364"/>
          <a:ext cx="3324225" cy="1660525"/>
        </p:xfrm>
        <a:graphic>
          <a:graphicData uri="http://schemas.openxmlformats.org/presentationml/2006/ole">
            <p:oleObj spid="_x0000_s448522" name="Формула" r:id="rId5" imgW="812447" imgH="406224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b="13833"/>
          <a:stretch>
            <a:fillRect/>
          </a:stretch>
        </p:blipFill>
        <p:spPr bwMode="auto">
          <a:xfrm>
            <a:off x="642910" y="4286256"/>
            <a:ext cx="7762257" cy="2571744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3643314"/>
            <a:ext cx="6786610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водород          кислород         гелий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markx.narod.ru/pic/shka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"/>
            <a:ext cx="9147913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214290"/>
            <a:ext cx="2000264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/>
              </a:rPr>
              <a:t>Δ</a:t>
            </a:r>
            <a:r>
              <a:rPr lang="ru-RU" sz="2800" dirty="0" smtClean="0">
                <a:latin typeface="Georgia"/>
              </a:rPr>
              <a:t>Т</a:t>
            </a:r>
            <a:r>
              <a:rPr lang="en-US" sz="2800" dirty="0" smtClean="0">
                <a:latin typeface="Georgia"/>
              </a:rPr>
              <a:t>  </a:t>
            </a:r>
            <a:r>
              <a:rPr lang="ru-RU" sz="2800" dirty="0" smtClean="0">
                <a:latin typeface="Georgia"/>
              </a:rPr>
              <a:t>=</a:t>
            </a:r>
            <a:r>
              <a:rPr lang="en-US" sz="2800" dirty="0" smtClean="0">
                <a:latin typeface="Georgia"/>
              </a:rPr>
              <a:t> </a:t>
            </a:r>
            <a:r>
              <a:rPr lang="el-GR" sz="2800" dirty="0" smtClean="0">
                <a:latin typeface="Georgia"/>
              </a:rPr>
              <a:t>Δ</a:t>
            </a:r>
            <a:r>
              <a:rPr lang="en-US" sz="2800" dirty="0" smtClean="0">
                <a:latin typeface="Georgia"/>
              </a:rPr>
              <a:t> t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2000240"/>
            <a:ext cx="2000264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 + 273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17502" y="285722"/>
          <a:ext cx="954067" cy="874712"/>
        </p:xfrm>
        <a:graphic>
          <a:graphicData uri="http://schemas.openxmlformats.org/presentationml/2006/ole">
            <p:oleObj spid="_x0000_s450568" name="Формула" r:id="rId3" imgW="164814" imgH="177492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8" y="357166"/>
            <a:ext cx="742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- температура в энергетических единицах</a:t>
            </a:r>
            <a:endParaRPr lang="ru-RU" sz="36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0" y="1571612"/>
          <a:ext cx="2935288" cy="874712"/>
        </p:xfrm>
        <a:graphic>
          <a:graphicData uri="http://schemas.openxmlformats.org/presentationml/2006/ole">
            <p:oleObj spid="_x0000_s450569" name="Формула" r:id="rId4" imgW="507780" imgH="177723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786058"/>
            <a:ext cx="8501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Т- температура в  градусах  Кельвина</a:t>
            </a:r>
          </a:p>
          <a:p>
            <a:r>
              <a:rPr lang="ru-RU" sz="3600" b="1" dirty="0" smtClean="0">
                <a:solidFill>
                  <a:srgbClr val="006600"/>
                </a:solidFill>
              </a:rPr>
              <a:t>(абсолютная температура)</a:t>
            </a:r>
          </a:p>
          <a:p>
            <a:r>
              <a:rPr lang="en-US" sz="3600" b="1" dirty="0" smtClean="0">
                <a:solidFill>
                  <a:srgbClr val="006600"/>
                </a:solidFill>
              </a:rPr>
              <a:t>k- </a:t>
            </a:r>
            <a:r>
              <a:rPr lang="ru-RU" sz="3600" b="1" dirty="0" smtClean="0">
                <a:solidFill>
                  <a:srgbClr val="006600"/>
                </a:solidFill>
              </a:rPr>
              <a:t>коэффициент пропорциональности, постоянная Больцмана.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85720" y="5143512"/>
          <a:ext cx="8351095" cy="900118"/>
        </p:xfrm>
        <a:graphic>
          <a:graphicData uri="http://schemas.openxmlformats.org/presentationml/2006/ole">
            <p:oleObj spid="_x0000_s450570" name="Формула" r:id="rId5" imgW="21209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145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Температура.  Энергия теплового движения молекул. Уравнение состояния идеального газа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СекретарьУЧ</cp:lastModifiedBy>
  <cp:revision>129</cp:revision>
  <dcterms:created xsi:type="dcterms:W3CDTF">2010-01-13T09:57:48Z</dcterms:created>
  <dcterms:modified xsi:type="dcterms:W3CDTF">2023-11-07T02:24:06Z</dcterms:modified>
</cp:coreProperties>
</file>